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89" r:id="rId3"/>
    <p:sldId id="1728" r:id="rId5"/>
    <p:sldId id="1729" r:id="rId6"/>
    <p:sldId id="1730" r:id="rId7"/>
    <p:sldId id="1739" r:id="rId8"/>
    <p:sldId id="1750" r:id="rId9"/>
    <p:sldId id="1740" r:id="rId10"/>
    <p:sldId id="1741" r:id="rId11"/>
    <p:sldId id="1742" r:id="rId12"/>
    <p:sldId id="1743" r:id="rId13"/>
    <p:sldId id="1744" r:id="rId14"/>
    <p:sldId id="1751" r:id="rId15"/>
    <p:sldId id="1734" r:id="rId16"/>
    <p:sldId id="1735" r:id="rId17"/>
    <p:sldId id="1736" r:id="rId18"/>
    <p:sldId id="580" r:id="rId19"/>
  </p:sldIdLst>
  <p:sldSz cx="12192000" cy="6858000"/>
  <p:notesSz cx="9942195" cy="676084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66FF99"/>
    <a:srgbClr val="00CC99"/>
    <a:srgbClr val="FF5050"/>
    <a:srgbClr val="FF9999"/>
    <a:srgbClr val="0099CC"/>
    <a:srgbClr val="E8E8E6"/>
    <a:srgbClr val="E7E7E7"/>
    <a:srgbClr val="00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8" autoAdjust="0"/>
    <p:restoredTop sz="79903" autoAdjust="0"/>
  </p:normalViewPr>
  <p:slideViewPr>
    <p:cSldViewPr>
      <p:cViewPr varScale="1">
        <p:scale>
          <a:sx n="68" d="100"/>
          <a:sy n="68" d="100"/>
        </p:scale>
        <p:origin x="317" y="53"/>
      </p:cViewPr>
      <p:guideLst>
        <p:guide orient="horz" pos="2160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69"/>
        <p:guide orient="horz" pos="2129"/>
        <p:guide pos="2167"/>
        <p:guide pos="30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A7DB3F-436E-4606-B8A1-C41DBA52C2D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8ED8124-E10E-496A-B41F-32ED3E9E623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7CA015-D633-4C1D-9A81-DFB67C2A2ED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2F29369-0D27-43B6-AC53-FFB55A5B9B0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信用分级分类监管。狭义的定义就是我们常说的信用评价，将企业分为低中高风险或ABCD几类，按照不同的风险等级进行监管。广义的信用分级分类监管就是信用监管，包括事前承诺、信息归集、公示、信用风险分类、联合惩戒、信用修复等。</a:t>
            </a:r>
            <a:r>
              <a:rPr lang="en-US" altLang="zh-CN" dirty="0" smtClean="0">
                <a:effectLst/>
                <a:sym typeface="+mn-ea"/>
              </a:rPr>
              <a:t>信用监管的方向应该是与现代市场经济的发展相适应，与现代市场监管体制机制相匹配，与市场经济规律相趋同，通过信用的公示、共享、评价、运用、约束、惩戒、激励等措施，引导消费者和企业合作⽅对企业进行判别，辨别交易风险，⽤市场⼒量约束企业违法⾏为，实现优胜劣汰的市场规律。</a:t>
            </a:r>
            <a:endParaRPr lang="en-US" altLang="zh-CN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在座的都是市场监管的精兵强将，今天班门弄斧，跟大家分享的个人的一些不成熟想法，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A903067-8ADE-4CB4-BA8E-E7BAE7D1B03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确认授权之后，系统自动打开“山东省电子税务局”的登录窗口，市场主体登录山东省电子税务局系统后，选择“特色业务—多报合一授权”，按提示完成授权操作即可。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确认授权之后，系统自动打开“山东省电子税务局”的登录窗口，市场主体登录山东省电子税务局系统后，选择“特色业务—多报合一授权”，按提示完成授权操作即可。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在拒绝授权后会有提示 确认是否拒绝授权，如果确认即可进行下一步，如果想要进入山东省电子税务局系统进行授权，可以点击返回授权即可，进入上一页。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首先摆几个基本结论，再深入探讨：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市场主体如果认为税务共享数据有问题或发生变动，可以进行修改。如果因为网络延迟，系统故障问题数据获取有问题，可以在其他模块填写完成后重新刷新获取。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谢谢！</a:t>
            </a:r>
            <a:endParaRPr lang="zh-CN" altLang="en-US" dirty="0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E34C43-38E1-4F93-B264-48F14B72C25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登录国家企业信用信息公示系统（山东），点击年度报告填写，找到需填写的年度进行填报。如果已经完成过一次填报，操作已经出现编辑按钮，点击编辑即可。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上图点击确定后弹出“填写须知”，点击已阅并确定后会出现“授权须知”弹出框。请注意，此处有三个按钮，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“前往授权”，“拒绝授权”，“已在税务系统授权”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首先摆几个基本结论，再深入探讨：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确认授权之后，系统自动打开“山东省电子税务局”的登录窗口，市场主体登录山东省电子税务局系统后，选择“特色业务—多报合一授权”，按提示完成授权操作即可。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确认授权之后，系统自动打开“山东省电子税务局”的登录窗口，市场主体登录山东省电子税务局系统后，选择“特色业务—多报合一授权”，按提示完成授权操作即可。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确认授权之后，系统自动打开“山东省电子税务局”的登录窗口，市场主体登录山东省电子税务局系统后，选择“特色业务—多报合一授权”，按提示完成授权操作即可。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90" y="2130425"/>
            <a:ext cx="1036422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80" y="3886200"/>
            <a:ext cx="85352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28D-C4A6-4AF4-BADA-06E60482764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AA9C-73F7-4D77-8F87-F9BF836F0D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1" y="273049"/>
            <a:ext cx="4011479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03" y="273051"/>
            <a:ext cx="681633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1" y="1435101"/>
            <a:ext cx="4011479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0469-A293-4470-A0E1-43EA3F83EA8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4E71-968B-4039-9116-840ED01C83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53" y="4800600"/>
            <a:ext cx="731592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53" y="612775"/>
            <a:ext cx="73159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53" y="5367337"/>
            <a:ext cx="731592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78ED-1C08-4933-9FD9-F26B5B5AE22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AC2C-2084-4BF9-9F6E-490529F87D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8421-8C9E-4BAF-A7A6-91CA01B1ED4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69AF-FDB4-4424-82D5-2ED4DF50CB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9"/>
            <a:ext cx="27434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9"/>
            <a:ext cx="802719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E99A-B061-4F85-9096-9C03015AC33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907B-26FD-495D-8A3C-5E4F38E1D7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88F5-DF5C-4DC7-BA40-626BD57DBB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7D1A-1D34-4037-A8EC-39EC70C5903B}" type="slidenum">
              <a:rPr lang="zh-CN" altLang="en-US" smtClean="0"/>
            </a:fld>
            <a:endParaRPr lang="zh-CN" altLang="en-US"/>
          </a:p>
        </p:txBody>
      </p:sp>
      <p:pic>
        <p:nvPicPr>
          <p:cNvPr id="2097156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8335925" y="4647493"/>
            <a:ext cx="4997301" cy="4249280"/>
          </a:xfrm>
          <a:prstGeom prst="rect">
            <a:avLst/>
          </a:prstGeom>
        </p:spPr>
      </p:pic>
      <p:pic>
        <p:nvPicPr>
          <p:cNvPr id="2097157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>
            <a:off x="-1418421" y="-1999908"/>
            <a:ext cx="4997301" cy="424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358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 userDrawn="1"/>
        </p:nvCxnSpPr>
        <p:spPr>
          <a:xfrm>
            <a:off x="1008063" y="833438"/>
            <a:ext cx="104663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"/>
          <p:cNvGrpSpPr/>
          <p:nvPr userDrawn="1"/>
        </p:nvGrpSpPr>
        <p:grpSpPr bwMode="auto">
          <a:xfrm>
            <a:off x="431800" y="390525"/>
            <a:ext cx="520700" cy="274638"/>
            <a:chOff x="0" y="0"/>
            <a:chExt cx="1041399" cy="549275"/>
          </a:xfrm>
        </p:grpSpPr>
        <p:sp>
          <p:nvSpPr>
            <p:cNvPr id="5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3275648 w 400"/>
                <a:gd name="T1" fmla="*/ 75086254 h 608"/>
                <a:gd name="T2" fmla="*/ 78604682 w 400"/>
                <a:gd name="T3" fmla="*/ 0 h 608"/>
                <a:gd name="T4" fmla="*/ 327519506 w 400"/>
                <a:gd name="T5" fmla="*/ 248111493 h 608"/>
                <a:gd name="T6" fmla="*/ 78604682 w 400"/>
                <a:gd name="T7" fmla="*/ 496222082 h 608"/>
                <a:gd name="T8" fmla="*/ 0 w 400"/>
                <a:gd name="T9" fmla="*/ 417870894 h 608"/>
                <a:gd name="T10" fmla="*/ 173585791 w 400"/>
                <a:gd name="T11" fmla="*/ 244846559 h 608"/>
                <a:gd name="T12" fmla="*/ 3275648 w 400"/>
                <a:gd name="T13" fmla="*/ 75086254 h 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3263128 w 399"/>
                <a:gd name="T1" fmla="*/ 75086254 h 608"/>
                <a:gd name="T2" fmla="*/ 78307837 w 399"/>
                <a:gd name="T3" fmla="*/ 0 h 608"/>
                <a:gd name="T4" fmla="*/ 325465592 w 399"/>
                <a:gd name="T5" fmla="*/ 248111493 h 608"/>
                <a:gd name="T6" fmla="*/ 78307837 w 399"/>
                <a:gd name="T7" fmla="*/ 496222082 h 608"/>
                <a:gd name="T8" fmla="*/ 0 w 399"/>
                <a:gd name="T9" fmla="*/ 417870894 h 608"/>
                <a:gd name="T10" fmla="*/ 172929505 w 399"/>
                <a:gd name="T11" fmla="*/ 244846559 h 608"/>
                <a:gd name="T12" fmla="*/ 3263128 w 399"/>
                <a:gd name="T13" fmla="*/ 75086254 h 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3263128 w 399"/>
                <a:gd name="T1" fmla="*/ 75086254 h 608"/>
                <a:gd name="T2" fmla="*/ 77491377 w 399"/>
                <a:gd name="T3" fmla="*/ 0 h 608"/>
                <a:gd name="T4" fmla="*/ 325465592 w 399"/>
                <a:gd name="T5" fmla="*/ 248111493 h 608"/>
                <a:gd name="T6" fmla="*/ 77491377 w 399"/>
                <a:gd name="T7" fmla="*/ 496222082 h 608"/>
                <a:gd name="T8" fmla="*/ 0 w 399"/>
                <a:gd name="T9" fmla="*/ 417870894 h 608"/>
                <a:gd name="T10" fmla="*/ 172929505 w 399"/>
                <a:gd name="T11" fmla="*/ 244846559 h 608"/>
                <a:gd name="T12" fmla="*/ 3263128 w 399"/>
                <a:gd name="T13" fmla="*/ 75086254 h 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TextBox 15"/>
          <p:cNvSpPr txBox="1">
            <a:spLocks noChangeArrowheads="1"/>
          </p:cNvSpPr>
          <p:nvPr userDrawn="1"/>
        </p:nvSpPr>
        <p:spPr bwMode="auto">
          <a:xfrm>
            <a:off x="10801350" y="322263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9D1E2F8C-2BBB-4384-881B-2C3AA1233F47}" type="slidenum">
              <a:rPr lang="zh-CN" altLang="en-US" sz="2400" smtClean="0">
                <a:solidFill>
                  <a:schemeClr val="accent1"/>
                </a:solidFill>
                <a:latin typeface="微软雅黑 Light" pitchFamily="34" charset="-122"/>
                <a:ea typeface="微软雅黑 Light" pitchFamily="34" charset="-122"/>
              </a:rPr>
            </a:fld>
            <a:r>
              <a:rPr lang="zh-CN" altLang="en-US" sz="2400" smtClean="0">
                <a:solidFill>
                  <a:schemeClr val="accent1"/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endParaRPr lang="zh-CN" altLang="en-US" sz="2400" smtClean="0">
              <a:solidFill>
                <a:schemeClr val="accent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358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358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9" y="4406901"/>
            <a:ext cx="1036422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9" y="2906713"/>
            <a:ext cx="1036422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0B870-F3B1-46CB-A27D-B7E8E63158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2FC3-3642-4591-8E6F-18247793EC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1"/>
            <a:ext cx="538533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210" y="1600201"/>
            <a:ext cx="538533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2149-07AC-46A7-8685-B53FE792F9E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09FD-58AC-4161-BCE7-BE24B7DBD4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535113"/>
            <a:ext cx="538744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60" y="2174875"/>
            <a:ext cx="538744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978" y="1535113"/>
            <a:ext cx="538956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978" y="2174875"/>
            <a:ext cx="5389564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347A-6340-471C-9943-F72CB30BDEC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22BE-AF0B-4657-B0C7-FF0EC45808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2C9B-33B9-465E-9211-1734E9E973E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A93C0-02C3-4A06-97EA-43361AABFE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9AFA-4137-45F5-AE8D-2453DDB961E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57DB-4367-4D6D-9043-BA2EE3B07A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4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43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824D7B-3BA9-4FE4-9D6B-815B4D56168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1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EE40C2-ABFA-4FA8-AA72-065CA3A8588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Tm="0">
    <p:randomBar dir="vert"/>
  </p:transition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593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7973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353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353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3530" algn="l" defTabSz="1219200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165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2417761" y="4941664"/>
            <a:ext cx="73485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zh-CN" altLang="en-US" sz="2800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360" y="1700808"/>
            <a:ext cx="11726287" cy="26459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n w="0"/>
                <a:gradFill flip="none" rotWithShape="1">
                  <a:gsLst>
                    <a:gs pos="0">
                      <a:srgbClr val="FFCC00"/>
                    </a:gs>
                    <a:gs pos="35000">
                      <a:srgbClr val="FFD13F"/>
                    </a:gs>
                    <a:gs pos="100000">
                      <a:srgbClr val="FFFF99"/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市场监管与税务</a:t>
            </a:r>
            <a:r>
              <a:rPr lang="zh-CN" altLang="en-US" sz="6000" dirty="0" smtClean="0">
                <a:ln w="0"/>
                <a:gradFill flip="none" rotWithShape="1">
                  <a:gsLst>
                    <a:gs pos="0">
                      <a:srgbClr val="FFCC00"/>
                    </a:gs>
                    <a:gs pos="35000">
                      <a:srgbClr val="FFD13F"/>
                    </a:gs>
                    <a:gs pos="100000">
                      <a:srgbClr val="FFFF99"/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年报“多报合一”</a:t>
            </a:r>
            <a:endParaRPr lang="en-US" altLang="zh-CN" sz="6000" dirty="0" smtClean="0">
              <a:ln w="0"/>
              <a:gradFill flip="none" rotWithShape="1">
                <a:gsLst>
                  <a:gs pos="0">
                    <a:srgbClr val="FFCC00"/>
                  </a:gs>
                  <a:gs pos="35000">
                    <a:srgbClr val="FFD13F"/>
                  </a:gs>
                  <a:gs pos="100000">
                    <a:srgbClr val="FFFF99"/>
                  </a:gs>
                </a:gsLst>
                <a:lin ang="27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n w="0"/>
                <a:gradFill flip="none" rotWithShape="1">
                  <a:gsLst>
                    <a:gs pos="0">
                      <a:srgbClr val="FFCC00"/>
                    </a:gs>
                    <a:gs pos="35000">
                      <a:srgbClr val="FFD13F"/>
                    </a:gs>
                    <a:gs pos="100000">
                      <a:srgbClr val="FFFF99"/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操作</a:t>
            </a:r>
            <a:r>
              <a:rPr lang="zh-CN" altLang="en-US" sz="6000" dirty="0">
                <a:ln w="0"/>
                <a:gradFill flip="none" rotWithShape="1">
                  <a:gsLst>
                    <a:gs pos="0">
                      <a:srgbClr val="FFCC00"/>
                    </a:gs>
                    <a:gs pos="35000">
                      <a:srgbClr val="FFD13F"/>
                    </a:gs>
                    <a:gs pos="100000">
                      <a:srgbClr val="FFFF99"/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指南</a:t>
            </a:r>
            <a:endParaRPr lang="zh-CN" altLang="en-US" sz="6000" dirty="0">
              <a:ln w="0"/>
              <a:gradFill flip="none" rotWithShape="1">
                <a:gsLst>
                  <a:gs pos="0">
                    <a:srgbClr val="FFCC00"/>
                  </a:gs>
                  <a:gs pos="35000">
                    <a:srgbClr val="FFD13F"/>
                  </a:gs>
                  <a:gs pos="100000">
                    <a:srgbClr val="FFFF99"/>
                  </a:gs>
                </a:gsLst>
                <a:lin ang="2700000" scaled="1"/>
                <a:tileRect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登录山东省电子税务局系统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税务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6343" y="1988840"/>
            <a:ext cx="8415338" cy="4623911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登录山东省电子税务局系统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税务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737" y="2492896"/>
            <a:ext cx="10496550" cy="29046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3432" y="5805264"/>
            <a:ext cx="1044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注：如完成授权后需取消授权，可打开本模块，是否取消授权选择“是”</a:t>
            </a: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en-US" altLang="zh-CN" sz="24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点击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“下一步”完成取消授权。</a:t>
            </a:r>
            <a:endParaRPr lang="zh-CN" altLang="en-US" sz="24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拒绝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授权提示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1670" y="1841069"/>
            <a:ext cx="7724683" cy="49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年报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填写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3432" y="2420888"/>
            <a:ext cx="1044116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zh-CN" sz="3200" dirty="0" smtClean="0">
                <a:latin typeface="黑体" panose="02010609060101010101" charset="-122"/>
                <a:ea typeface="黑体" panose="02010609060101010101" charset="-122"/>
              </a:rPr>
              <a:t>授权</a:t>
            </a:r>
            <a:r>
              <a:rPr lang="zh-CN" altLang="zh-CN" sz="3200" dirty="0">
                <a:latin typeface="黑体" panose="02010609060101010101" charset="-122"/>
                <a:ea typeface="黑体" panose="02010609060101010101" charset="-122"/>
              </a:rPr>
              <a:t>完成之后直接关闭电子税务局网站，返回公示系统进行年报填写，其中资产状况模块将自动带入税务共享信息，个体，农专在相同模块字段略有</a:t>
            </a:r>
            <a:r>
              <a:rPr lang="zh-CN" altLang="zh-CN" sz="3200" dirty="0" smtClean="0">
                <a:latin typeface="黑体" panose="02010609060101010101" charset="-122"/>
                <a:ea typeface="黑体" panose="02010609060101010101" charset="-122"/>
              </a:rPr>
              <a:t>不同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32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8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注：部分企业类型“主营业务收入”无共享数据，需要手动填写</a:t>
            </a:r>
            <a:endParaRPr lang="zh-CN" altLang="en-US" sz="28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问题数据修改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7373" y="1772816"/>
            <a:ext cx="7833277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39416" y="5949280"/>
            <a:ext cx="10585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注：如通过山东省电子税务局找不到对应授权菜单或授权</a:t>
            </a:r>
            <a:r>
              <a:rPr lang="zh-CN" altLang="zh-CN" sz="28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数据获取</a:t>
            </a:r>
            <a:endParaRPr lang="en-US" altLang="zh-CN" sz="28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28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一直</a:t>
            </a:r>
            <a:r>
              <a:rPr lang="zh-CN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失败，请联系税务咨询热线</a:t>
            </a:r>
            <a:r>
              <a:rPr lang="en-US" altLang="zh-CN" sz="28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12366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提交年度报告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3432" y="2420888"/>
            <a:ext cx="104411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    继续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填报其他模块，全部完成后，点击“预览并公示”，预览确认年报内容的真实性，点击“提交并公示”，即正式提交年度报告。</a:t>
            </a:r>
            <a:endParaRPr lang="en-US" altLang="zh-CN" sz="8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温馨提示：市场主体对年报数据的真实性负责，对资产状况信息全“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0”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填报的市场主体，将作为重点抽查对象，请认真核对年报内容，确保年报数据真实准确。</a:t>
            </a:r>
            <a:endParaRPr lang="zh-CN" altLang="en-US" sz="2800" dirty="0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7" descr="14cabf1db8520843f861117489a15bdb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3566"/>
            <a:ext cx="12199938" cy="691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2994817" y="2564606"/>
            <a:ext cx="6194425" cy="669925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en-US" altLang="zh-CN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9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031330" y="4075554"/>
            <a:ext cx="61579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94818" y="4246480"/>
            <a:ext cx="6194425" cy="669925"/>
          </a:xfrm>
          <a:prstGeom prst="rect">
            <a:avLst/>
          </a:prstGeom>
        </p:spPr>
        <p:txBody>
          <a:bodyPr lIns="121920" tIns="60960" rIns="121920" bIns="6096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400" b="1" kern="1400" spc="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400" b="1" kern="1400" spc="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kern="1400" spc="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kern="1400" spc="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b="1" kern="1400" spc="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登录国家企业信用信息公示系统（山东）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281" y="1844824"/>
            <a:ext cx="9479461" cy="493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登录国家企业信用信息公示系统（山东）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6800" y="1777847"/>
            <a:ext cx="9494424" cy="508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授权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须知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281" y="1783692"/>
            <a:ext cx="9479461" cy="5087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授权须知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056" y="1844824"/>
            <a:ext cx="8583912" cy="487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授权须知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12740" y="2420888"/>
            <a:ext cx="2376264" cy="891633"/>
            <a:chOff x="6092984" y="908050"/>
            <a:chExt cx="5224303" cy="1562100"/>
          </a:xfrm>
          <a:effectLst>
            <a:outerShdw blurRad="381000" dist="114300" dir="5400000" sx="97000" sy="97000" algn="t" rotWithShape="0">
              <a:schemeClr val="accent1">
                <a:lumMod val="50000"/>
                <a:alpha val="31000"/>
              </a:scheme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6096000" y="908050"/>
              <a:ext cx="5221287" cy="1562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3200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前往授权</a:t>
              </a:r>
              <a:endParaRPr lang="zh-CN" altLang="en-US" sz="32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092984" y="908050"/>
              <a:ext cx="0" cy="1562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112740" y="3709509"/>
            <a:ext cx="2376264" cy="891633"/>
            <a:chOff x="6092984" y="908050"/>
            <a:chExt cx="5224303" cy="1562100"/>
          </a:xfrm>
          <a:effectLst>
            <a:outerShdw blurRad="381000" dist="114300" dir="5400000" sx="97000" sy="97000" algn="t" rotWithShape="0">
              <a:schemeClr val="accent1">
                <a:lumMod val="50000"/>
                <a:alpha val="31000"/>
              </a:scheme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6096000" y="908050"/>
              <a:ext cx="5221287" cy="1562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拒绝</a:t>
              </a:r>
              <a:r>
                <a:rPr lang="zh-CN" altLang="zh-CN" sz="3200" dirty="0" smtClean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授权</a:t>
              </a:r>
              <a:endParaRPr lang="zh-CN" altLang="en-US" sz="32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092984" y="908050"/>
              <a:ext cx="0" cy="1562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112740" y="4993063"/>
            <a:ext cx="2376264" cy="891633"/>
            <a:chOff x="6092984" y="908050"/>
            <a:chExt cx="5224303" cy="1562100"/>
          </a:xfrm>
          <a:effectLst>
            <a:outerShdw blurRad="381000" dist="114300" dir="5400000" sx="97000" sy="97000" algn="t" rotWithShape="0">
              <a:schemeClr val="accent1">
                <a:lumMod val="50000"/>
                <a:alpha val="31000"/>
              </a:scheme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6096000" y="908050"/>
              <a:ext cx="5221287" cy="15621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已经</a:t>
              </a:r>
              <a:r>
                <a:rPr lang="zh-CN" altLang="zh-CN" sz="3200" dirty="0" smtClean="0">
                  <a:solidFill>
                    <a:schemeClr val="tx2"/>
                  </a:solidFill>
                  <a:latin typeface="黑体" panose="02010609060101010101" charset="-122"/>
                  <a:ea typeface="黑体" panose="02010609060101010101" charset="-122"/>
                </a:rPr>
                <a:t>授权</a:t>
              </a:r>
              <a:endParaRPr lang="zh-CN" altLang="en-US" sz="3200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92984" y="908050"/>
              <a:ext cx="0" cy="15621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3647728" y="2394940"/>
            <a:ext cx="7632848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前往山东省电子税务局系统进行授权，授权市场监管部门获取纳税人财务报表与申报表中的资产状况信息（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zh-CN" sz="2000" dirty="0">
                <a:latin typeface="黑体" panose="02010609060101010101" charset="-122"/>
                <a:ea typeface="黑体" panose="02010609060101010101" charset="-122"/>
              </a:rPr>
              <a:t>月份或四季度报表数据）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47728" y="3865352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市场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主体拒绝税务系统的数据共享，可以按照以往要求手动填写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47728" y="4941168"/>
            <a:ext cx="7632848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市场主体在山东省电子税务局已经进行了授权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无需重新授权，可以直接继续填报年报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登录山东省电子税务局系统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16824145081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023" y="1988840"/>
            <a:ext cx="9471978" cy="4735989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登录山东省电子税务局系统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税务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548" y="1916832"/>
            <a:ext cx="9912928" cy="4862945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127760" y="260985"/>
            <a:ext cx="6120368" cy="506730"/>
          </a:xfrm>
          <a:prstGeom prst="rect">
            <a:avLst/>
          </a:prstGeom>
        </p:spPr>
        <p:txBody>
          <a:bodyPr lIns="0" rIns="0" anchor="ctr"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市场监管与税务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年报“多报合一”</a:t>
            </a:r>
            <a:endParaRPr lang="zh-CN" altLang="en-US" sz="2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432" y="1196752"/>
            <a:ext cx="104411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登录山东省电子税务局系统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税务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770" y="1988840"/>
            <a:ext cx="9486484" cy="4653464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WPS 演示</Application>
  <PresentationFormat>宽屏</PresentationFormat>
  <Paragraphs>88</Paragraphs>
  <Slides>16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微软雅黑 Light</vt:lpstr>
      <vt:lpstr>黑体</vt:lpstr>
      <vt:lpstr>方正小标宋简体</vt:lpstr>
      <vt:lpstr>U.S. 101</vt:lpstr>
      <vt:lpstr>Segoe Print</vt:lpstr>
      <vt:lpstr>Roboto</vt:lpstr>
      <vt:lpstr>Open Sans Light</vt:lpstr>
      <vt:lpstr>NumberOnly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郭岳</dc:creator>
  <cp:lastModifiedBy>韩莹</cp:lastModifiedBy>
  <cp:revision>1250</cp:revision>
  <cp:lastPrinted>2020-12-04T10:54:00Z</cp:lastPrinted>
  <dcterms:created xsi:type="dcterms:W3CDTF">2015-12-11T17:46:00Z</dcterms:created>
  <dcterms:modified xsi:type="dcterms:W3CDTF">2023-04-26T07:04:05Z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  <property fmtid="{D5CDD505-2E9C-101B-9397-08002B2CF9AE}" pid="3" name="ICV">
    <vt:lpwstr>7D51EB0BD96F41079C24FCC75F3DAD48</vt:lpwstr>
  </property>
</Properties>
</file>